
<file path=[Content_Types].xml><?xml version="1.0" encoding="utf-8"?>
<Types xmlns="http://schemas.openxmlformats.org/package/2006/content-types">
  <Override PartName="/_rels/.rels" ContentType="application/vnd.openxmlformats-package.relationships+xml"/>
  <Override PartName="/ppt/notesSlides/_rels/notesSlide12.xml.rels" ContentType="application/vnd.openxmlformats-package.relationships+xml"/>
  <Override PartName="/ppt/notesSlides/notesSlide12.xml" ContentType="application/vnd.openxmlformats-officedocument.presentationml.notesSlide+xml"/>
  <Override PartName="/ppt/slides/_rels/slide21.xml.rels" ContentType="application/vnd.openxmlformats-package.relationships+xml"/>
  <Override PartName="/ppt/slides/_rels/slide20.xml.rels" ContentType="application/vnd.openxmlformats-package.relationships+xml"/>
  <Override PartName="/ppt/slides/_rels/slide16.xml.rels" ContentType="application/vnd.openxmlformats-package.relationships+xml"/>
  <Override PartName="/ppt/slides/_rels/slide15.xml.rels" ContentType="application/vnd.openxmlformats-package.relationships+xml"/>
  <Override PartName="/ppt/slides/_rels/slide14.xml.rels" ContentType="application/vnd.openxmlformats-package.relationships+xml"/>
  <Override PartName="/ppt/slides/_rels/slide13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3.xml.rels" ContentType="application/vnd.openxmlformats-package.relationships+xml"/>
  <Override PartName="/ppt/slides/_rels/slide4.xml.rels" ContentType="application/vnd.openxmlformats-package.relationships+xml"/>
  <Override PartName="/ppt/slides/_rels/slide5.xml.rels" ContentType="application/vnd.openxmlformats-package.relationships+xml"/>
  <Override PartName="/ppt/slides/_rels/slide6.xml.rels" ContentType="application/vnd.openxmlformats-package.relationships+xml"/>
  <Override PartName="/ppt/slides/_rels/slide7.xml.rels" ContentType="application/vnd.openxmlformats-package.relationships+xml"/>
  <Override PartName="/ppt/slides/_rels/slide1.xml.rels" ContentType="application/vnd.openxmlformats-package.relationships+xml"/>
  <Override PartName="/ppt/slides/_rels/slide8.xml.rels" ContentType="application/vnd.openxmlformats-package.relationships+xml"/>
  <Override PartName="/ppt/slides/_rels/slide2.xml.rels" ContentType="application/vnd.openxmlformats-package.relationships+xml"/>
  <Override PartName="/ppt/slides/_rels/slide9.xml.rels" ContentType="application/vnd.openxmlformats-package.relationships+xml"/>
  <Override PartName="/ppt/slides/_rels/slide17.xml.rels" ContentType="application/vnd.openxmlformats-package.relationships+xml"/>
  <Override PartName="/ppt/slides/_rels/slide10.xml.rels" ContentType="application/vnd.openxmlformats-package.relationships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6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19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5.xml" ContentType="application/vnd.openxmlformats-officedocument.presentationml.slide+xml"/>
  <Override PartName="/ppt/slides/slide20.xml" ContentType="application/vnd.openxmlformats-officedocument.presentationml.slide+xml"/>
  <Override PartName="/ppt/slides/slide6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_rels/presentation.xml.rels" ContentType="application/vnd.openxmlformats-package.relationships+xml"/>
  <Override PartName="/ppt/media/image13.jpeg" ContentType="image/jpeg"/>
  <Override PartName="/ppt/media/image12.jpeg" ContentType="image/jpeg"/>
  <Override PartName="/ppt/media/image11.png" ContentType="image/png"/>
  <Override PartName="/ppt/media/image4.png" ContentType="image/png"/>
  <Override PartName="/ppt/media/image6.jpeg" ContentType="image/jpeg"/>
  <Override PartName="/ppt/media/image3.png" ContentType="image/png"/>
  <Override PartName="/ppt/media/image1.png" ContentType="image/png"/>
  <Override PartName="/ppt/media/image8.jpeg" ContentType="image/jpeg"/>
  <Override PartName="/ppt/media/image5.jpeg" ContentType="image/jpeg"/>
  <Override PartName="/ppt/media/image2.png" ContentType="image/png"/>
  <Override PartName="/ppt/media/image7.jpeg" ContentType="image/jpeg"/>
  <Override PartName="/ppt/media/image9.jpeg" ContentType="image/jpeg"/>
  <Override PartName="/ppt/media/image10.jpeg" ContentType="image/jpeg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theme/theme2.xml" ContentType="application/vnd.openxmlformats-officedocument.theme+xml"/>
  <Override PartName="/ppt/theme/theme1.xml" ContentType="application/vnd.openxmlformats-officedocument.theme+xml"/>
  <Override PartName="/ppt/slideLayouts/_rels/slideLayout12.xml.rels" ContentType="application/vnd.openxmlformats-package.relationships+xml"/>
  <Override PartName="/ppt/slideLayouts/_rels/slideLayout11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6.xml.rels" ContentType="application/vnd.openxmlformats-package.relationships+xml"/>
  <Override PartName="/ppt/slideLayouts/_rels/slideLayout7.xml.rels" ContentType="application/vnd.openxmlformats-package.relationships+xml"/>
  <Override PartName="/ppt/slideLayouts/_rels/slideLayout1.xml.rels" ContentType="application/vnd.openxmlformats-package.relationships+xml"/>
  <Override PartName="/ppt/slideLayouts/_rels/slideLayout8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9.xml.rels" ContentType="application/vnd.openxmlformats-package.relationships+xml"/>
  <Override PartName="/ppt/slideLayouts/_rels/slideLayout10.xml.rels" ContentType="application/vnd.openxmlformats-package.relationships+xml"/>
  <Override PartName="/ppt/slideLayouts/slideLayout12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</Types>
</file>

<file path=_rels/.rels><?xml version="1.0" encoding="UTF-8"?>
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</p:sldIdLst>
  <p:sldSz cx="9144000" cy="6858000"/>
  <p:notesSz cx="6858000" cy="9144000"/>
</p:presentation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1"/>
          <p:cNvSpPr/>
          <p:nvPr/>
        </p:nvSpPr>
        <p:spPr>
          <a:xfrm>
            <a:off x="0" y="0"/>
            <a:ext cx="6858000" cy="9144000"/>
          </a:xfrm>
          <a:prstGeom prst="rect">
            <a:avLst/>
          </a:prstGeom>
          <a:solidFill>
            <a:srgbClr val="ffffff"/>
          </a:solidFill>
          <a:ln>
            <a:noFill/>
          </a:ln>
        </p:spPr>
      </p:sp>
      <p:sp>
        <p:nvSpPr>
          <p:cNvPr id="40" name="PlaceHolder 2"/>
          <p:cNvSpPr>
            <a:spLocks noGrp="1"/>
          </p:cNvSpPr>
          <p:nvPr>
            <p:ph type="hdr"/>
          </p:nvPr>
        </p:nvSpPr>
        <p:spPr>
          <a:xfrm>
            <a:off x="-36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dt"/>
          </p:nvPr>
        </p:nvSpPr>
        <p:spPr>
          <a:xfrm>
            <a:off x="3884400" y="0"/>
            <a:ext cx="2971800" cy="457200"/>
          </a:xfrm>
          <a:prstGeom prst="rect">
            <a:avLst/>
          </a:prstGeom>
        </p:spPr>
        <p:txBody>
          <a:bodyPr lIns="90000" rIns="90000" tIns="46800" bIns="46800"/>
          <a:p>
            <a:pPr algn="r"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0000" rIns="90000" tIns="46800" bIns="46800"/>
          <a:p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формата примечаний щёлкните мышью</a:t>
            </a:r>
            <a:endParaRPr b="0" lang="ru-RU" sz="1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3" name="PlaceHolder 5"/>
          <p:cNvSpPr>
            <a:spLocks noGrp="1"/>
          </p:cNvSpPr>
          <p:nvPr>
            <p:ph type="ftr"/>
          </p:nvPr>
        </p:nvSpPr>
        <p:spPr>
          <a:xfrm>
            <a:off x="-36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/>
            <a:r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4" name="PlaceHolder 6"/>
          <p:cNvSpPr>
            <a:spLocks noGrp="1"/>
          </p:cNvSpPr>
          <p:nvPr>
            <p:ph type="sldNum"/>
          </p:nvPr>
        </p:nvSpPr>
        <p:spPr>
          <a:xfrm>
            <a:off x="3884400" y="8685360"/>
            <a:ext cx="2971800" cy="457200"/>
          </a:xfrm>
          <a:prstGeom prst="rect">
            <a:avLst/>
          </a:prstGeom>
        </p:spPr>
        <p:txBody>
          <a:bodyPr lIns="90000" rIns="90000" tIns="46800" bIns="46800" anchor="b"/>
          <a:p>
            <a:pPr algn="r"/>
            <a:fld id="{053F4EEA-E4CE-40FE-87AB-795C2384EBFE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12.xml.rels><?xml version="1.0" encoding="UTF-8"?>
<Relationships xmlns="http://schemas.openxmlformats.org/package/2006/relationships"><Relationship Id="rId1" Type="http://schemas.openxmlformats.org/officeDocument/2006/relationships/slide" Target="../slides/slide12.xml"/><Relationship Id="rId2" Type="http://schemas.openxmlformats.org/officeDocument/2006/relationships/notesMaster" Target="../notesMasters/notesMaster1.xml"/>
</Relationships>
</file>

<file path=ppt/notesSlides/notesSlide12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TextShape 1"/>
          <p:cNvSpPr txBox="1"/>
          <p:nvPr/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77" name="CustomShape 2"/>
          <p:cNvSpPr/>
          <p:nvPr/>
        </p:nvSpPr>
        <p:spPr>
          <a:xfrm>
            <a:off x="3884760" y="8685360"/>
            <a:ext cx="2971800" cy="457200"/>
          </a:xfrm>
          <a:custGeom>
            <a:avLst/>
            <a:gdLst/>
            <a:ahLst/>
            <a:rect l="l" t="t" r="r" b="b"/>
            <a:pathLst>
              <a:path w="21600" h="21600">
                <a:moveTo>
                  <a:pt x="0" y="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</a:path>
            </a:pathLst>
          </a:cu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b"/>
          <a:p>
            <a:pPr algn="r"/>
            <a:fld id="{14E4F534-B3CF-425E-A26B-BA8416DF61E5}" type="slidenum">
              <a:rPr b="0" lang="ru-RU" sz="1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0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1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7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8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9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</p:sldLayout>
</file>

<file path=ppt/slideLayouts/slideLayout10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1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37" name="" descr=""/>
          <p:cNvPicPr/>
          <p:nvPr/>
        </p:nvPicPr>
        <p:blipFill>
          <a:blip r:embed="rId2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  <p:pic>
        <p:nvPicPr>
          <p:cNvPr id="38" name="" descr=""/>
          <p:cNvPicPr/>
          <p:nvPr/>
        </p:nvPicPr>
        <p:blipFill>
          <a:blip r:embed="rId3"/>
          <a:stretch/>
        </p:blipFill>
        <p:spPr>
          <a:xfrm>
            <a:off x="1735560" y="1600200"/>
            <a:ext cx="5672520" cy="4525920"/>
          </a:xfrm>
          <a:prstGeom prst="rect">
            <a:avLst/>
          </a:prstGeom>
          <a:ln>
            <a:noFill/>
          </a:ln>
        </p:spPr>
      </p:pic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457200" y="274320"/>
            <a:ext cx="8229600" cy="5299560"/>
          </a:xfrm>
          <a:prstGeom prst="rect">
            <a:avLst/>
          </a:prstGeom>
        </p:spPr>
        <p:txBody>
          <a:bodyPr lIns="0" rIns="0" tIns="0" bIns="0" anchor="ctr"/>
          <a:p>
            <a:pPr algn="ctr"/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7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45720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8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452592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4674240" y="396432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Layouts/slideLayout9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457200" y="128520"/>
            <a:ext cx="8229600" cy="14346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4674240" y="1600200"/>
            <a:ext cx="40158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57200" y="3964320"/>
            <a:ext cx="8229600" cy="2158560"/>
          </a:xfrm>
          <a:prstGeom prst="rect">
            <a:avLst/>
          </a:prstGeom>
        </p:spPr>
        <p:txBody>
          <a:bodyPr lIns="90000" rIns="90000" tIns="46800" bIns="46800"/>
          <a:p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title"/>
          </p:nvPr>
        </p:nvSpPr>
        <p:spPr>
          <a:xfrm>
            <a:off x="457200" y="274320"/>
            <a:ext cx="8229600" cy="1143000"/>
          </a:xfrm>
          <a:prstGeom prst="rect">
            <a:avLst/>
          </a:prstGeom>
        </p:spPr>
        <p:txBody>
          <a:bodyPr lIns="90000" rIns="90000" tIns="46800" bIns="46800" anchor="ctr"/>
          <a:p>
            <a:pPr algn="ctr"/>
            <a:r>
              <a:rPr b="0" lang="ru-RU" sz="4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текста заголовка щёлкните мышью</a:t>
            </a:r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1" name="PlaceHolder 2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20"/>
          </a:xfrm>
          <a:prstGeom prst="rect">
            <a:avLst/>
          </a:prstGeom>
        </p:spPr>
        <p:txBody>
          <a:bodyPr lIns="90000" rIns="90000" tIns="46800" bIns="46800"/>
          <a:p>
            <a:pPr marL="342720" indent="-342720"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Для правки структуры щёлкните мышью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1" marL="742680" indent="-285480">
              <a:buClr>
                <a:srgbClr val="000000"/>
              </a:buClr>
              <a:buFont typeface="Arial"/>
              <a:buChar char="–"/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Второй уровень структуры</a:t>
            </a:r>
            <a:endParaRPr b="0" lang="ru-RU" sz="2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2" marL="1143000" indent="-228600">
              <a:buClr>
                <a:srgbClr val="000000"/>
              </a:buClr>
              <a:buFont typeface="Arial"/>
              <a:buChar char="•"/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Третий уровень структуры</a:t>
            </a:r>
            <a:endParaRPr b="0" lang="ru-RU" sz="2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3" marL="1600200" indent="-228600">
              <a:buClr>
                <a:srgbClr val="000000"/>
              </a:buClr>
              <a:buFont typeface="Arial"/>
              <a:buChar char="–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Четвёртый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4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Пятый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5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Шестой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lvl="6" marL="2057400" indent="-228600">
              <a:buClr>
                <a:srgbClr val="000000"/>
              </a:buClr>
              <a:buFont typeface="Arial"/>
              <a:buChar char="»"/>
            </a:pPr>
            <a:r>
              <a:rPr b="0" lang="ru-RU" sz="20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Седьмой уровень структуры</a:t>
            </a:r>
            <a:endParaRPr b="0" lang="ru-RU" sz="20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2" name="PlaceHolder 3"/>
          <p:cNvSpPr>
            <a:spLocks noGrp="1"/>
          </p:cNvSpPr>
          <p:nvPr>
            <p:ph type="dt"/>
          </p:nvPr>
        </p:nvSpPr>
        <p:spPr>
          <a:xfrm>
            <a:off x="45684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&lt;дата/время&gt;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ftr"/>
          </p:nvPr>
        </p:nvSpPr>
        <p:spPr>
          <a:xfrm>
            <a:off x="3124080" y="6356520"/>
            <a:ext cx="289584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6552720" y="6356520"/>
            <a:ext cx="2133720" cy="365040"/>
          </a:xfrm>
          <a:prstGeom prst="rect">
            <a:avLst/>
          </a:prstGeom>
        </p:spPr>
        <p:txBody>
          <a:bodyPr lIns="90000" rIns="90000" tIns="46800" bIns="46800" anchor="ctr"/>
          <a:p>
            <a:pPr/>
            <a:fld id="{C1F9811A-572B-43FB-9F92-4A4B46207986}" type="slidenum"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&lt;номер&gt;</a:t>
            </a:fld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slideLayout" Target="../slideLayouts/slideLayout1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image" Target="../media/image11.png"/><Relationship Id="rId2" Type="http://schemas.openxmlformats.org/officeDocument/2006/relationships/slideLayout" Target="../slideLayouts/slideLayout1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image" Target="../media/image12.jpe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2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image" Target="../media/image13.jpeg"/><Relationship Id="rId2" Type="http://schemas.openxmlformats.org/officeDocument/2006/relationships/slideLayout" Target="../slideLayouts/slideLayout1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slideLayout" Target="../slideLayouts/slideLayout1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image" Target="../media/image5.jpeg"/><Relationship Id="rId2" Type="http://schemas.openxmlformats.org/officeDocument/2006/relationships/slideLayout" Target="../slideLayouts/slideLayout1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image" Target="../media/image6.jpeg"/><Relationship Id="rId2" Type="http://schemas.openxmlformats.org/officeDocument/2006/relationships/image" Target="../media/image7.jpeg"/><Relationship Id="rId3" Type="http://schemas.openxmlformats.org/officeDocument/2006/relationships/image" Target="../media/image8.jpeg"/><Relationship Id="rId4" Type="http://schemas.openxmlformats.org/officeDocument/2006/relationships/slideLayout" Target="../slideLayouts/slideLayout1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image" Target="../media/image9.jpeg"/><Relationship Id="rId2" Type="http://schemas.openxmlformats.org/officeDocument/2006/relationships/slideLayout" Target="../slideLayouts/slideLayout1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image" Target="../media/image10.jpeg"/><Relationship Id="rId2" Type="http://schemas.openxmlformats.org/officeDocument/2006/relationships/slideLayout" Target="../slideLayouts/slideLayout1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TextShape 1"/>
          <p:cNvSpPr txBox="1"/>
          <p:nvPr/>
        </p:nvSpPr>
        <p:spPr>
          <a:xfrm>
            <a:off x="685800" y="1812600"/>
            <a:ext cx="7772400" cy="2104920"/>
          </a:xfrm>
          <a:prstGeom prst="rect">
            <a:avLst/>
          </a:prstGeom>
          <a:noFill/>
          <a:ln>
            <a:noFill/>
          </a:ln>
        </p:spPr>
        <p:txBody>
          <a:bodyPr lIns="90000" rIns="90000" tIns="46800" bIns="46800" anchor="ctr"/>
          <a:p>
            <a:pPr algn="ctr"/>
            <a:endParaRPr b="0" lang="ru-RU" sz="44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sp>
        <p:nvSpPr>
          <p:cNvPr id="46" name="TextShape 2"/>
          <p:cNvSpPr txBox="1"/>
          <p:nvPr/>
        </p:nvSpPr>
        <p:spPr>
          <a:xfrm>
            <a:off x="1357200" y="5714640"/>
            <a:ext cx="6400800" cy="895320"/>
          </a:xfrm>
          <a:prstGeom prst="rect">
            <a:avLst/>
          </a:prstGeom>
          <a:noFill/>
          <a:ln>
            <a:noFill/>
          </a:ln>
        </p:spPr>
        <p:txBody>
          <a:bodyPr/>
          <a:p>
            <a:pPr algn="ctr"/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Опасности железной дороги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</a:t>
            </a:r>
            <a:endParaRPr b="0" lang="ru-RU" sz="32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47" name="Picture 1" descr=""/>
          <p:cNvPicPr/>
          <p:nvPr/>
        </p:nvPicPr>
        <p:blipFill>
          <a:blip r:embed="rId1"/>
          <a:stretch/>
        </p:blipFill>
        <p:spPr>
          <a:xfrm>
            <a:off x="714240" y="0"/>
            <a:ext cx="7500960" cy="5450040"/>
          </a:xfrm>
          <a:prstGeom prst="rect">
            <a:avLst/>
          </a:prstGeom>
          <a:ln>
            <a:noFill/>
          </a:ln>
        </p:spPr>
      </p:pic>
    </p:spTree>
  </p:cSld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Picture 4" descr=""/>
          <p:cNvPicPr/>
          <p:nvPr/>
        </p:nvPicPr>
        <p:blipFill>
          <a:blip r:embed="rId1"/>
          <a:stretch/>
        </p:blipFill>
        <p:spPr>
          <a:xfrm>
            <a:off x="214200" y="1428840"/>
            <a:ext cx="2419560" cy="2149560"/>
          </a:xfrm>
          <a:prstGeom prst="rect">
            <a:avLst/>
          </a:prstGeom>
          <a:ln>
            <a:noFill/>
          </a:ln>
        </p:spPr>
      </p:pic>
      <p:sp>
        <p:nvSpPr>
          <p:cNvPr id="64" name="CustomShape 1"/>
          <p:cNvSpPr/>
          <p:nvPr/>
        </p:nvSpPr>
        <p:spPr>
          <a:xfrm>
            <a:off x="2643120" y="0"/>
            <a:ext cx="6500880" cy="9052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Если вы переходите железнодорожные пути и видите приближающийся поезд, вы не сможете точно определить, по какому пути он проследует. В надежде маневра можно оказаться прямо под колесами. Движущийся поезд остановить непросто. Его </a:t>
            </a:r>
            <a:r>
              <a:rPr b="0" lang="ru-RU" sz="2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тормозной пут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ь в зависимости от веса, профиля пути в среднем </a:t>
            </a:r>
            <a:r>
              <a:rPr b="0" lang="ru-RU" sz="2800" spc="-1" strike="noStrike" u="sng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составляет около тысячи метров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Кроме того, надо учитывать, что поезд, идущий </a:t>
            </a:r>
            <a:r>
              <a:rPr b="0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со скоростью 100-120 км/час, за одну секунду преодолевает 30 метров.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А пешеходу, для того чтобы перейти через железнодорожный путь, требуется </a:t>
            </a:r>
            <a:r>
              <a:rPr b="0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 менее пяти-шести секунд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CustomShape 1"/>
          <p:cNvSpPr/>
          <p:nvPr/>
        </p:nvSpPr>
        <p:spPr>
          <a:xfrm>
            <a:off x="214200" y="28440"/>
            <a:ext cx="8715600" cy="59454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Лишь на первый взгляд безопасны неподвижные вагоны. Подходить к ним ближе чем на пять метров, подлезать под вагоны нельзя: каждый вагон на станции находится в работе, поэтому он может начать движение в любую секунду. И если какой- нибудь выступ или рычаг вагона зацепится за одежду зазевавшегося человека, то несчастного обязательно затянет под колеса.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Известно, что опасно попасть между двумя движущимися составами, почему?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Сила воздушного потока, создаваемого двумя встречными составами,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составляет 16 тонн, при такой нагрузке человека запросто может затянуть под поезд.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Поэтому нельзя пересекать железнодорожные пути там, где это удобно или в желании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i="1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сократить время.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http://nnovschool183.narod.ru/picture/1/zhd1.jpg"/>
          <p:cNvPicPr/>
          <p:nvPr/>
        </p:nvPicPr>
        <p:blipFill>
          <a:blip r:embed="rId1"/>
          <a:srcRect l="0" t="0" r="0" b="47434"/>
          <a:stretch/>
        </p:blipFill>
        <p:spPr>
          <a:xfrm>
            <a:off x="285840" y="214200"/>
            <a:ext cx="8607240" cy="6000840"/>
          </a:xfrm>
          <a:prstGeom prst="rect">
            <a:avLst/>
          </a:prstGeom>
          <a:ln>
            <a:noFill/>
          </a:ln>
        </p:spPr>
      </p:pic>
    </p:spTree>
  </p:cSld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" name="Picture 2" descr="http://nnovschool183.narod.ru/picture/1/zhd1.jpg"/>
          <p:cNvPicPr/>
          <p:nvPr/>
        </p:nvPicPr>
        <p:blipFill>
          <a:blip r:embed="rId1"/>
          <a:srcRect l="0" t="52571" r="0" b="3630"/>
          <a:stretch/>
        </p:blipFill>
        <p:spPr>
          <a:xfrm>
            <a:off x="0" y="285840"/>
            <a:ext cx="9144000" cy="5786280"/>
          </a:xfrm>
          <a:prstGeom prst="rect">
            <a:avLst/>
          </a:prstGeom>
          <a:ln>
            <a:noFill/>
          </a:ln>
        </p:spPr>
      </p:pic>
    </p:spTree>
  </p:cSld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CustomShape 1"/>
          <p:cNvSpPr/>
          <p:nvPr/>
        </p:nvSpPr>
        <p:spPr>
          <a:xfrm>
            <a:off x="0" y="33480"/>
            <a:ext cx="8501040" cy="6919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Общие требования безопасности на объектах железнодорожного транспорта: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движение по железнодорожным путям запрещено, даже при отсутствии на них подвижных составов;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при движении вдоль железнодорожного пути не подходите ближе 5 метров к крайнему рельсу;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не поднимайтесь на опоры, специальные конструкции контактной сети, не прикасайтесь к проводам, лежащим на земле или идущих от опор или иных специальных конструкций сети, не влезайте на вагоны, цистерны и другие железнодорожные объекты в целях предотвращения контакта с проводами высокого напряжения;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не цепляйтесь за движущийся железнодорожный состав, маневренные тепловозы и другие подвижные составы.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CustomShape 1"/>
          <p:cNvSpPr/>
          <p:nvPr/>
        </p:nvSpPr>
        <p:spPr>
          <a:xfrm>
            <a:off x="0" y="28080"/>
            <a:ext cx="9144000" cy="5946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>
              <a:lnSpc>
                <a:spcPct val="100000"/>
              </a:lnSpc>
            </a:pPr>
            <a:r>
              <a:rPr b="1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Требования безопасности при переходе железнодорожных путей: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переходите железнодорожные пути только в установленных местах, пользуйтесь при этом пешеходными мостками, тоннелями, переходами, а там где их нет - по настилам и 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местах, где установлены указатели «Переход через пути»;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перед переходом путей по пешеходному настилу необходимо убедиться в отсутствии движущегося подвижного состава. При приближении поезда, локомотива или вагонов остановитесь, пропустите их и, убедившись в отсутствии движущегося по соседним путям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подвижного состава, продолжайте переход;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при переходе через железнодорожные пути не подлезайте под вагоны и не перелезайте через автосцепки;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- подходя к железнодорожному переезду, внимательно следите за световой и звуковой сигнализацией, а также за положением шлагбаума.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CustomShape 1"/>
          <p:cNvSpPr/>
          <p:nvPr/>
        </p:nvSpPr>
        <p:spPr>
          <a:xfrm>
            <a:off x="500040" y="317520"/>
            <a:ext cx="7715160" cy="6430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Требования безопасности при ожидании поезда:</a:t>
            </a:r>
            <a:r>
              <a:rPr b="0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при ожидании поезда не устраивайте на платформе подвижные игры; не прыгайте с пассажирской платформы на железнодорожные пути; не прислоняйтесь к стоящим вагонам; не бегите по платформе рядом с вагоном прибывающего (уходящего) поезда; не заходите за ограничительную линию у края пассажирской платформы; не стойте ближе 2-х метров от края платформы во время прохождения поезда без остановки.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CustomShape 1"/>
          <p:cNvSpPr/>
          <p:nvPr/>
        </p:nvSpPr>
        <p:spPr>
          <a:xfrm>
            <a:off x="214200" y="245880"/>
            <a:ext cx="8643960" cy="64929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Требования безопасности при посадке в вагон и выходе из него: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подходите к вагону, осуществляйте посадку и (или) высадку только при полной остановке поезда, не создавая помех другим гражданам и только со стороны пассажирской платформы или перрона; будьте внимательны - не оступитесь и не попадите в промежуток между посадочной площадкой вагона и платформой.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Требования безопасности при движении поезда:</a:t>
            </a:r>
            <a:r>
              <a:rPr b="0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не открывайте на ходу поезда наружные двери тамбуров; не стойте на подножках в переходных площадках вагонов; не высовывайтесь на ходу из окон вагонов; не выходите из вагона при остановке поезда на перегоне.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CustomShape 1"/>
          <p:cNvSpPr/>
          <p:nvPr/>
        </p:nvSpPr>
        <p:spPr>
          <a:xfrm>
            <a:off x="428760" y="309600"/>
            <a:ext cx="8286480" cy="4968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Требования безопасности при экстренной эвакуации из вагона:</a:t>
            </a:r>
            <a:r>
              <a:rPr b="0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в случае экстренной эвакуации из вагона старайтесь сохранять спокойствие; берите с собой только самое необходимое; окажите помощь при эвакуации пассажирам с детьми, престарелым и инвалидам; при выходе через боковые двери и аварийные выходы будьте внимательны, чтобы не попасть под встречный поезд.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CustomShape 1"/>
          <p:cNvSpPr/>
          <p:nvPr/>
        </p:nvSpPr>
        <p:spPr>
          <a:xfrm>
            <a:off x="571680" y="428760"/>
            <a:ext cx="8286480" cy="83235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Любое постороннее вмешательство в деятельность железнодорожного транспорта незаконно, оно преследуется по закону и влечет за собой уголовную и административную ответственность.</a:t>
            </a:r>
            <a:r>
              <a:rPr b="0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 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b="0" lang="ru-RU" sz="36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Наложение на рельсы посторонних предметов, закидывание поездов камнями и другие противоправные действия могут повлечь за собой гибель людей.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CustomShape 1"/>
          <p:cNvSpPr/>
          <p:nvPr/>
        </p:nvSpPr>
        <p:spPr>
          <a:xfrm>
            <a:off x="714240" y="386640"/>
            <a:ext cx="7143840" cy="59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/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Железная дорога </a:t>
            </a: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удобный и востребованный вид транспорта, которым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пользуются миллионы людей каждый день.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Повышение скоростей на транспорте решило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множество проблем, сократив время пребывания пассажиров в пути и доставки грузов, и в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то же время породило массу опасностей для человека</a:t>
            </a: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Arial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CustomShape 1"/>
          <p:cNvSpPr/>
          <p:nvPr/>
        </p:nvSpPr>
        <p:spPr>
          <a:xfrm>
            <a:off x="357120" y="315360"/>
            <a:ext cx="8786880" cy="594324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just">
              <a:lnSpc>
                <a:spcPct val="100000"/>
              </a:lnSpc>
            </a:pPr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Категорически запрещается: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· повреждать объекты инфраструктуры железнодорожного транспорта;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· повреждать железнодорожный подвижной состав;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· класть на железнодорожные пути посторонние предметы;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· бросать предметы в движущийся подвижной состав;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· оставлять ложные сообщения о готовящихся террористических актах на объектах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железнодорожного транспорта.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CustomShape 1"/>
          <p:cNvSpPr/>
          <p:nvPr/>
        </p:nvSpPr>
        <p:spPr>
          <a:xfrm>
            <a:off x="357120" y="29160"/>
            <a:ext cx="8501040" cy="6066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Будьте внимательны и бдительны, помните, что железная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дорога - не место для игр. Не катайтесь по платформе на велосипеде, скейтборде и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роликах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r>
              <a:rPr b="0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ЭТО ОПАСНО ДЛЯ ЖИЗНИ!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Приближаясь к железной дороге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снимите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наушники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  <a:ea typeface="Calibri"/>
              </a:rPr>
              <a:t>–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в них можно не услышать сигналов поезда! Никогда не переходите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железнодорожные пути в местах стрелочных переводов. Поскользнувшись, можно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застрять в тисках стрелки, которая перемещается непосредственно перед идущим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поездом. Опасайтесь края платформы, не стойте на линии, обозначающей опасность!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  <a:ea typeface="Calibri"/>
              </a:rPr>
              <a:t> </a:t>
            </a:r>
            <a:r>
              <a:rPr b="0" lang="ru-RU" sz="2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Оступившись, вы можете упасть на рельсы, под приближающийся поезд.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>
              <a:lnSpc>
                <a:spcPct val="100000"/>
              </a:lnSpc>
            </a:pPr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Берегите себя!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CustomShape 1"/>
          <p:cNvSpPr/>
          <p:nvPr/>
        </p:nvSpPr>
        <p:spPr>
          <a:xfrm>
            <a:off x="3929040" y="428760"/>
            <a:ext cx="4572000" cy="69181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Проблема поведения подростков на железной дороге всегда заслуживает пристального внимания, поскольку процент смертности  детей на таких объектах продолжает оставаться высоким.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0" name="Picture 2" descr=""/>
          <p:cNvPicPr/>
          <p:nvPr/>
        </p:nvPicPr>
        <p:blipFill>
          <a:blip r:embed="rId1"/>
          <a:stretch/>
        </p:blipFill>
        <p:spPr>
          <a:xfrm>
            <a:off x="214200" y="571680"/>
            <a:ext cx="3267360" cy="2865240"/>
          </a:xfrm>
          <a:prstGeom prst="rect">
            <a:avLst/>
          </a:prstGeom>
          <a:ln>
            <a:noFill/>
          </a:ln>
        </p:spPr>
      </p:pic>
      <p:sp>
        <p:nvSpPr>
          <p:cNvPr id="51" name="CustomShape 2"/>
          <p:cNvSpPr/>
          <p:nvPr/>
        </p:nvSpPr>
        <p:spPr>
          <a:xfrm>
            <a:off x="357120" y="4071960"/>
            <a:ext cx="3357720" cy="35067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ru-RU" sz="28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Подростки не осознают всей опасности, которая предостерегает их на железной дороге.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CustomShape 1"/>
          <p:cNvSpPr/>
          <p:nvPr/>
        </p:nvSpPr>
        <p:spPr>
          <a:xfrm>
            <a:off x="0" y="950400"/>
            <a:ext cx="3929040" cy="448092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Дети забираются на крыши вагонов, беспечно бродят по железнодорожным путям, катаются на подножках вагонов и просто ищут развлечения на железной дороге.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53" name="Picture 3" descr="Уровень травматизма на Дальневосточной железной дороге снизился"/>
          <p:cNvPicPr/>
          <p:nvPr/>
        </p:nvPicPr>
        <p:blipFill>
          <a:blip r:embed="rId1"/>
          <a:stretch/>
        </p:blipFill>
        <p:spPr>
          <a:xfrm>
            <a:off x="3992400" y="928800"/>
            <a:ext cx="5151600" cy="4333680"/>
          </a:xfrm>
          <a:prstGeom prst="rect">
            <a:avLst/>
          </a:prstGeom>
          <a:ln>
            <a:noFill/>
          </a:ln>
        </p:spPr>
      </p:pic>
    </p:spTree>
  </p:cSld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Picture 2" descr="Происшествия за 20.06.2013 год - Страница 1 - Лента новостей Одессы"/>
          <p:cNvPicPr/>
          <p:nvPr/>
        </p:nvPicPr>
        <p:blipFill>
          <a:blip r:embed="rId1"/>
          <a:stretch/>
        </p:blipFill>
        <p:spPr>
          <a:xfrm>
            <a:off x="63360" y="276120"/>
            <a:ext cx="5008680" cy="2778120"/>
          </a:xfrm>
          <a:prstGeom prst="rect">
            <a:avLst/>
          </a:prstGeom>
          <a:ln>
            <a:noFill/>
          </a:ln>
        </p:spPr>
      </p:pic>
      <p:pic>
        <p:nvPicPr>
          <p:cNvPr id="55" name="Picture 4" descr="Телекомпания ТВ-21. Все новости Мурманска и Мурманской области :: Новости :: РЖД предлагает радикально усилить ответственность з"/>
          <p:cNvPicPr/>
          <p:nvPr/>
        </p:nvPicPr>
        <p:blipFill>
          <a:blip r:embed="rId2"/>
          <a:stretch/>
        </p:blipFill>
        <p:spPr>
          <a:xfrm>
            <a:off x="0" y="3619440"/>
            <a:ext cx="4457880" cy="3238560"/>
          </a:xfrm>
          <a:prstGeom prst="rect">
            <a:avLst/>
          </a:prstGeom>
          <a:ln>
            <a:noFill/>
          </a:ln>
        </p:spPr>
      </p:pic>
      <p:pic>
        <p:nvPicPr>
          <p:cNvPr id="56" name="Picture 6" descr="Зацепы играют в &quot;дрезину&quot; на крыше поезда - ЯПлакалъ"/>
          <p:cNvPicPr/>
          <p:nvPr/>
        </p:nvPicPr>
        <p:blipFill>
          <a:blip r:embed="rId3"/>
          <a:stretch/>
        </p:blipFill>
        <p:spPr>
          <a:xfrm>
            <a:off x="3921120" y="714240"/>
            <a:ext cx="5222880" cy="3915000"/>
          </a:xfrm>
          <a:prstGeom prst="rect">
            <a:avLst/>
          </a:prstGeom>
          <a:ln>
            <a:noFill/>
          </a:ln>
        </p:spPr>
      </p:pic>
    </p:spTree>
  </p:cSld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CustomShape 1"/>
          <p:cNvSpPr/>
          <p:nvPr/>
        </p:nvSpPr>
        <p:spPr>
          <a:xfrm>
            <a:off x="500040" y="383040"/>
            <a:ext cx="8001000" cy="558036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/>
          <a:p>
            <a:pPr algn="ctr">
              <a:lnSpc>
                <a:spcPct val="100000"/>
              </a:lnSpc>
            </a:pPr>
            <a:r>
              <a:rPr b="0" lang="ru-RU" sz="24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ДОРОГИЕ РЕБЯТА!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Железная дорога является зоной повышенной опасности. Находясь на территории железнодорожного транспорта, необходимо знать и точно соблюдать правила безопасного поведения.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just">
              <a:lnSpc>
                <a:spcPct val="100000"/>
              </a:lnSpc>
            </a:pPr>
            <a:r>
              <a:rPr b="0" lang="ru-RU" sz="24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Times New Roman"/>
                <a:ea typeface="Calibri"/>
              </a:rPr>
              <a:t>Ежегодно  на  железных  дорогах  нашей  страны  от  воздействия электрического тока гибнут и получают ожоги различной степени тяжести, как дети, так и взрослые граждане. Электрический ток невозможно увидеть визуально, у него нет ни цвета, ни запаха. Невооруженным глазом обычный человек не сможет отличить воздушную линию 220 В от линии в 10000 В. А на железной дороге большую часть составляют электроустановки и воздушные линии именно такого напряжения, т.е. более 1000 В.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" name="Picture 2" descr="http://nnovschool183.narod.ru/files90/pamjatka_po_ehlektrobezopasnosti.jpg"/>
          <p:cNvPicPr/>
          <p:nvPr/>
        </p:nvPicPr>
        <p:blipFill>
          <a:blip r:embed="rId1"/>
          <a:stretch/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</p:spTree>
  </p:cSld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CustomShape 1"/>
          <p:cNvSpPr/>
          <p:nvPr/>
        </p:nvSpPr>
        <p:spPr>
          <a:xfrm>
            <a:off x="500040" y="428760"/>
            <a:ext cx="8215200" cy="789300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ru-RU" sz="32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Основными причинами травмирования граждан железнодорожным подвижным составом и поражения током контактной сети являются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незнание и нарушение правил безопасности при нахождении в зоне железнодорожных путей,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неоправданная спешка и беспечность,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нежелание пользоваться переходными мостами, тоннелями и настилами,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>
              <a:buClr>
                <a:srgbClr val="000000"/>
              </a:buClr>
              <a:buFont typeface="Arial"/>
              <a:buChar char="•"/>
            </a:pPr>
            <a:r>
              <a:rPr b="0" lang="ru-RU" sz="32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озорство, хулиганство и игры, как на железнодорожных путях, так и на прилегающей к ним территории.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ustomShape 1"/>
          <p:cNvSpPr/>
          <p:nvPr/>
        </p:nvSpPr>
        <p:spPr>
          <a:xfrm>
            <a:off x="357120" y="357120"/>
            <a:ext cx="8215560" cy="19234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1" lang="ru-RU" sz="2000" spc="-1" strike="noStrike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Основной причиной попадания детей под поезд, как показывает практика, является прослушивание музыки в наушниках при перемещении через железнодорожное полотно. Пострадавшие подростки не слышали ни приближения поезда, ни предупреждающего сигнала машиниста.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  <p:pic>
        <p:nvPicPr>
          <p:cNvPr id="61" name="Picture 2" descr="Молодой человек в Караганде попал под поезд из-за наушников / Казахстанский агрегатор новостей"/>
          <p:cNvPicPr/>
          <p:nvPr/>
        </p:nvPicPr>
        <p:blipFill>
          <a:blip r:embed="rId1"/>
          <a:srcRect l="13751" t="0" r="0" b="0"/>
          <a:stretch/>
        </p:blipFill>
        <p:spPr>
          <a:xfrm>
            <a:off x="0" y="2357280"/>
            <a:ext cx="3341520" cy="3157560"/>
          </a:xfrm>
          <a:prstGeom prst="rect">
            <a:avLst/>
          </a:prstGeom>
          <a:ln>
            <a:noFill/>
          </a:ln>
        </p:spPr>
      </p:pic>
      <p:sp>
        <p:nvSpPr>
          <p:cNvPr id="62" name="CustomShape 2"/>
          <p:cNvSpPr/>
          <p:nvPr/>
        </p:nvSpPr>
        <p:spPr>
          <a:xfrm>
            <a:off x="3357720" y="2143080"/>
            <a:ext cx="5786280" cy="5854680"/>
          </a:xfrm>
          <a:prstGeom prst="rect">
            <a:avLst/>
          </a:prstGeom>
          <a:noFill/>
          <a:ln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/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В Караганде из-за наушников под поезд попал молодой человек. Мужчина переходил железнодорожное полотно и не услышал, как на него несся локомотив. С наушниками в ушах молодой человек буквально сам полез в объятия смерти. Из-за безалаберного отношения к себе и беспечного пребывания на территории железной дороги – объекте повышенной опасности –он поплатился жизнью.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b="0" i="1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Как рассказали в ЛУВД на станции Караганды: 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  <a:p>
            <a:pPr algn="ctr"/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“</a:t>
            </a:r>
            <a:r>
              <a:rPr b="0" lang="ru-RU" sz="1800" spc="-1" strike="noStrike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Calibri"/>
              </a:rPr>
              <a:t>Трагедия произошла за считанные минуты на карагандинской станции Жана Караганда ранним утром. В момент, когда локомотив на высокой скорости приблизился к станционной будке, молодой человек ступил на рельсы. Может, и не было бы этой трагедии, если бы не наушники, музыка из которых заглушила слух и усыпила бдительность человека на опасном объекте”.</a:t>
            </a:r>
            <a:endParaRPr b="0" lang="ru-RU" sz="1800" spc="-1" strike="noStrike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Calibri"/>
            </a:endParaRP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79</TotalTime>
  <Application>LibreOffice/5.1.6.2$Linux_X86_64 LibreOffice_project/10m0$Build-2</Applicat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2015-01-14T14:38:45Z</dcterms:created>
  <dc:creator>Лада</dc:creator>
  <dc:description/>
  <dc:language>ru-RU</dc:language>
  <cp:lastModifiedBy>Лада</cp:lastModifiedBy>
  <dcterms:modified xsi:type="dcterms:W3CDTF">2015-01-14T15:58:25Z</dcterms:modified>
  <cp:revision>8</cp:revision>
  <dc:subject/>
  <dc:title>Слайд 1</dc:title>
</cp:coreProperties>
</file>